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sh dean" initials="Dd" lastIdx="4" clrIdx="0">
    <p:extLst>
      <p:ext uri="{19B8F6BF-5375-455C-9EA6-DF929625EA0E}">
        <p15:presenceInfo xmlns:p15="http://schemas.microsoft.com/office/powerpoint/2012/main" userId="b1757fd9b4e767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3A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8F527-533C-7745-8EE7-06F2DA063C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E30B20-6174-8E42-BA40-1AFEDD54D2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C29F8-F972-A347-A759-4373CB035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1EB6B-1063-0542-A30C-20FE60DC2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6663F-8298-C544-8A83-417DB464B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504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3B814-A3A9-3249-AAFE-324C36FB2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2B333D-6B8C-1D4F-A0BE-D73F3FD87D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2E9FF-FD01-3E45-8917-3476C0CEF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07F63-B98F-DA43-8D9B-C1BBFB781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24FD3-0FF5-3141-944D-CF8724040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45267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45343A-68B7-F548-AC8E-2E5C49A2E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7626FBD-3852-0E4A-955F-C3E5D3530C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54BEC-57E0-164B-855D-AE12F626B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07D83-7641-4641-8C3B-DEC5D0EC0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F5130A-CFE1-F841-A35F-8F97A773B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81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FD47F-33B2-BF4D-9C90-705BC1664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448C5-1F67-474D-95B8-8CDB565212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878A99-1DED-CE4D-8CCD-20B9BDBC9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20F83-26F9-E847-9417-038180776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A3FD6D-503C-474B-9777-81D34D203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355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E0B68-843D-C444-8626-1C09A814B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D82E8-51C9-2949-A259-0EF0D2187E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B9FA62-CD64-DC48-916E-2AD2355E84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7EA69-49C2-884F-BAD0-7AD9A956E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63E298-9A4B-0946-A142-06C6C9DE0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46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7E54B-81A2-204A-863A-DFCE6D2BE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5D45A-BF4D-2049-AB46-8807F95DAE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BECF3-9B0E-3A46-B9DB-8C46B0BD1D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B25CFC-8F12-6F40-B143-8D1C1E910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B485AC-3B67-6040-8301-2BDE993AE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607862-7C21-654D-9F84-DAD4AA2B5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52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53CB15-9657-E745-B495-19BB76154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505870-B5DE-1A4F-A6F2-ED40C2699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28FF49-92BB-B749-953A-CB78711528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E5CDF0-9ECF-984A-A6B7-C0F3168367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4471E6-24F8-484F-A95B-D898CC5AA8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AC5F43-C493-8B46-8A7D-ED5AB68CD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E0753E-8F8F-BD4F-BA81-85E4719A5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E5D124-4874-BD4A-9019-F1A9C889E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1296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6956C-4A20-D148-B483-9D87B12DF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A62E17-C15A-634E-8331-799427D24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2EBDE7-D5B7-0042-86AB-F786B2458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5F1514-2D69-F345-8B8E-A6EBA5E3F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4404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D006DB-3EB9-FE4D-9B2B-E649E1C0D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F3A52F-3EFC-A348-9117-19087BCA67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444278-7989-CA49-96E2-C0720B359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01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221EA-C561-B748-A7CB-EF06957F1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3CB69-B377-C04F-A90F-7821497FFA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55BE17-1264-0345-9566-51BE0B1CB3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6355B-0120-0C4E-961B-EABE5CFB3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99EFD-01B1-F048-8E1C-EF951CFE5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91312-2253-2640-89F7-3CBD464E2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076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A2816-E44E-1448-AC56-723046425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A7C10E-309A-0647-BDCC-F1B34B4B83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0BF33C-3F3B-5841-8198-021D5487BE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AD8C2E-09D8-074B-BC98-7525003D8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F9AE7B-9EE7-1647-8D68-1FE9AFC2F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213A0E-4885-4A4E-8EC8-A9C88F907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26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505037-8DF6-9A42-92D1-FFD93093B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88C30-F5E8-DE41-9BB8-B04914606A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FF7C0-A5DA-8247-BBB9-A0A37FA262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B41B75-355C-5840-AB02-06AB57D56AEB}" type="datetimeFigureOut">
              <a:rPr lang="en-US" smtClean="0"/>
              <a:t>8/28/18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72CE7-A191-5E42-8EB6-13910C27B9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C52CEF-71D4-BB46-8E54-48DEF1E204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CF15B5-F610-D44F-A6CE-E87F7F05DD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33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E908BC0-C165-5747-B1E2-4CA01CD2A1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5441" y="965199"/>
            <a:ext cx="5074558" cy="4927601"/>
          </a:xfrm>
        </p:spPr>
        <p:txBody>
          <a:bodyPr anchor="ctr">
            <a:normAutofit/>
          </a:bodyPr>
          <a:lstStyle/>
          <a:p>
            <a:pPr algn="l"/>
            <a:r>
              <a:rPr lang="en-US" sz="47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SOAR –Setting Objectives and Achieving Results</a:t>
            </a:r>
            <a:br>
              <a:rPr lang="en-US" sz="47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1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African American Parent Network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8A5693-9C5F-4040-B82A-5234CF0D7A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965198"/>
            <a:ext cx="2030953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b="1" dirty="0">
                <a:solidFill>
                  <a:srgbClr val="863A53"/>
                </a:solidFill>
              </a:rPr>
              <a:t>New Albany School </a:t>
            </a:r>
          </a:p>
        </p:txBody>
      </p:sp>
    </p:spTree>
    <p:extLst>
      <p:ext uri="{BB962C8B-B14F-4D97-AF65-F5344CB8AC3E}">
        <p14:creationId xmlns:p14="http://schemas.microsoft.com/office/powerpoint/2010/main" val="39396535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928F64C6-FE22-4FC1-A763-DFCC514811BD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531267" y="3509963"/>
            <a:ext cx="5319162" cy="296783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5C34627B-48E6-4F4D-B843-97717A86B490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53715" y="5443086"/>
            <a:ext cx="4800600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6">
            <a:extLst>
              <a:ext uri="{FF2B5EF4-FFF2-40B4-BE49-F238E27FC236}">
                <a16:creationId xmlns:a16="http://schemas.microsoft.com/office/drawing/2014/main" id="{0BC93D9F-B1F6-ED40-ABFE-539CE39DDC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3" r="1" b="9322"/>
          <a:stretch/>
        </p:blipFill>
        <p:spPr>
          <a:xfrm>
            <a:off x="3479216" y="321733"/>
            <a:ext cx="2654982" cy="2985818"/>
          </a:xfrm>
          <a:prstGeom prst="rect">
            <a:avLst/>
          </a:prstGeom>
        </p:spPr>
      </p:pic>
      <p:pic>
        <p:nvPicPr>
          <p:cNvPr id="10" name="Picture 10">
            <a:extLst>
              <a:ext uri="{FF2B5EF4-FFF2-40B4-BE49-F238E27FC236}">
                <a16:creationId xmlns:a16="http://schemas.microsoft.com/office/drawing/2014/main" id="{10BB6672-7617-DD43-A956-DC4C014A8A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40" b="610"/>
          <a:stretch/>
        </p:blipFill>
        <p:spPr>
          <a:xfrm>
            <a:off x="6261427" y="321734"/>
            <a:ext cx="2651693" cy="2985818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07E48F00-E0F6-FC4E-B37E-52302B67A9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47" r="-4" b="-4"/>
          <a:stretch/>
        </p:blipFill>
        <p:spPr>
          <a:xfrm>
            <a:off x="238226" y="321733"/>
            <a:ext cx="3113761" cy="30268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BD70EA-67ED-7549-B891-29E5D1161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365" y="3927072"/>
            <a:ext cx="4848966" cy="1516014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2200" dirty="0">
                <a:solidFill>
                  <a:schemeClr val="bg1"/>
                </a:solidFill>
              </a:rPr>
              <a:t>Mission: </a:t>
            </a:r>
            <a:r>
              <a:rPr lang="en-US" sz="2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Active participants and partners </a:t>
            </a:r>
            <a:r>
              <a:rPr lang="en-US" sz="2200">
                <a:solidFill>
                  <a:schemeClr val="accent1">
                    <a:lumMod val="40000"/>
                    <a:lumOff val="60000"/>
                  </a:schemeClr>
                </a:solidFill>
              </a:rPr>
              <a:t>in the </a:t>
            </a:r>
            <a:r>
              <a:rPr lang="en-US" sz="2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academic excellence and well-being of our students, while building</a:t>
            </a:r>
            <a:br>
              <a:rPr lang="en-US" sz="22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cultural awareness in the NA learning community</a:t>
            </a:r>
            <a:endParaRPr lang="en-US" sz="2200" kern="1200" dirty="0">
              <a:solidFill>
                <a:schemeClr val="accent1">
                  <a:lumMod val="40000"/>
                  <a:lumOff val="60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8">
            <a:extLst>
              <a:ext uri="{FF2B5EF4-FFF2-40B4-BE49-F238E27FC236}">
                <a16:creationId xmlns:a16="http://schemas.microsoft.com/office/drawing/2014/main" id="{C3334395-107E-CD41-9BFA-CEB49C1BFF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226" y="3450967"/>
            <a:ext cx="3113761" cy="3085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042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490722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1BC398A4-8032-B947-927F-92029347F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863A53"/>
                </a:solidFill>
              </a:rPr>
              <a:t>Our Group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F3845-993C-C548-8834-518053AD4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anchor="ctr">
            <a:normAutofit lnSpcReduction="10000"/>
          </a:bodyPr>
          <a:lstStyle/>
          <a:p>
            <a:r>
              <a:rPr lang="en-US" sz="2100" dirty="0"/>
              <a:t>Parents of all age groups</a:t>
            </a:r>
          </a:p>
          <a:p>
            <a:r>
              <a:rPr lang="en-US" sz="2100" dirty="0"/>
              <a:t>Meeting monthly during the school year</a:t>
            </a:r>
          </a:p>
          <a:p>
            <a:r>
              <a:rPr lang="en-US" sz="2100" dirty="0"/>
              <a:t>~80 participants currently</a:t>
            </a:r>
          </a:p>
          <a:p>
            <a:endParaRPr lang="en-US" sz="2100" dirty="0"/>
          </a:p>
          <a:p>
            <a:pPr marL="0" indent="0">
              <a:buNone/>
            </a:pPr>
            <a:r>
              <a:rPr lang="en-US" sz="2100" b="1" dirty="0"/>
              <a:t>Areas of interest</a:t>
            </a:r>
          </a:p>
          <a:p>
            <a:r>
              <a:rPr lang="en-US" sz="2100" dirty="0"/>
              <a:t>Improve test scores</a:t>
            </a:r>
          </a:p>
          <a:p>
            <a:r>
              <a:rPr lang="en-US" sz="2100" dirty="0"/>
              <a:t>Support Improvement Plan</a:t>
            </a:r>
          </a:p>
          <a:p>
            <a:r>
              <a:rPr lang="en-US" sz="2100" dirty="0"/>
              <a:t>Increase the number of African American Faculty</a:t>
            </a:r>
          </a:p>
          <a:p>
            <a:r>
              <a:rPr lang="en-US" sz="2100" dirty="0"/>
              <a:t>Increase parent involvement</a:t>
            </a:r>
          </a:p>
          <a:p>
            <a:r>
              <a:rPr lang="en-US" sz="2100" dirty="0"/>
              <a:t>Create a partnership with the Administration </a:t>
            </a:r>
          </a:p>
          <a:p>
            <a:pPr marL="0" indent="0">
              <a:buNone/>
            </a:pPr>
            <a:r>
              <a:rPr lang="en-US" sz="2100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17114774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SOAR –Setting Objectives and Achieving Results African American Parent Network </vt:lpstr>
      <vt:lpstr>Mission: Active participants and partners in the academic excellence and well-being of our students, while building cultural awareness in the NA learning community</vt:lpstr>
      <vt:lpstr>Our Group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African American Parent Group</dc:title>
  <cp:revision>5</cp:revision>
  <dcterms:modified xsi:type="dcterms:W3CDTF">2018-08-29T01:50:32Z</dcterms:modified>
</cp:coreProperties>
</file>

<file path=docProps/thumbnail.jpeg>
</file>